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343" r:id="rId6"/>
    <p:sldId id="345" r:id="rId7"/>
    <p:sldId id="344" r:id="rId8"/>
    <p:sldId id="346" r:id="rId9"/>
    <p:sldId id="347" r:id="rId10"/>
    <p:sldId id="348" r:id="rId11"/>
    <p:sldId id="349" r:id="rId12"/>
    <p:sldId id="350" r:id="rId13"/>
    <p:sldId id="351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40" r:id="rId22"/>
    <p:sldId id="268" r:id="rId2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8539" autoAdjust="0"/>
  </p:normalViewPr>
  <p:slideViewPr>
    <p:cSldViewPr>
      <p:cViewPr varScale="1">
        <p:scale>
          <a:sx n="94" d="100"/>
          <a:sy n="94" d="100"/>
        </p:scale>
        <p:origin x="648" y="78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병원 내 진단 검사실에서 사용되는 혈액 튜브의 경우 검사 </a:t>
            </a:r>
            <a:r>
              <a:rPr lang="ko-KR" altLang="en-US" dirty="0" err="1" smtClean="0"/>
              <a:t>파트별로</a:t>
            </a:r>
            <a:r>
              <a:rPr lang="ko-KR" altLang="en-US" dirty="0" smtClean="0"/>
              <a:t> 혈액이 섞이지 않도록 다양한 컬러 및 형태로 구분 지어서 사용하고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</a:t>
            </a:r>
            <a:r>
              <a:rPr lang="ko-KR" altLang="en-US" dirty="0" err="1" smtClean="0"/>
              <a:t>육안적인</a:t>
            </a:r>
            <a:r>
              <a:rPr lang="ko-KR" altLang="en-US" dirty="0" smtClean="0"/>
              <a:t> 특징이 있음에도 기존의료분야의 </a:t>
            </a:r>
            <a:r>
              <a:rPr lang="ko-KR" altLang="en-US" dirty="0" err="1" smtClean="0"/>
              <a:t>폐쇠적인</a:t>
            </a:r>
            <a:r>
              <a:rPr lang="ko-KR" altLang="en-US" dirty="0" smtClean="0"/>
              <a:t> 부분과 관련 검사 지식 부족 및 데이터 확보의 어려움으로 인해 아직까지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기술이 적용되지 않는 부분이 많이 존재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검사 인력이 직접 육안으로 분류를 하거나 혈액 튜브에 부착된 바코드를 인식하여 분류를 하는 방법을 현재 사용 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문제들을 해결하여 보다 정확하고 빠른 검사를 위해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통하여 이미지 영상을 통해 분류를 하는 연구를 하게 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19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컨베이어 벨트로 이동중인 혈액 튜브를 중간에 낚아채어 양쪽에 있는 롤러 모터를 통해 회전시켜 바코드를 인식하는 방식</a:t>
            </a:r>
            <a:r>
              <a:rPr lang="en-US" altLang="ko-KR" dirty="0" smtClean="0"/>
              <a:t>. 2.5</a:t>
            </a:r>
            <a:r>
              <a:rPr lang="ko-KR" altLang="en-US" dirty="0" smtClean="0"/>
              <a:t>초 정도의 동작 시간이 소요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영상 마지막 부분의 경우 낚아채는 과정에서 </a:t>
            </a:r>
            <a:r>
              <a:rPr lang="ko-KR" altLang="en-US" baseline="0" dirty="0" err="1" smtClean="0"/>
              <a:t>기구물에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끼어버리는</a:t>
            </a:r>
            <a:r>
              <a:rPr lang="ko-KR" altLang="en-US" baseline="0" dirty="0" smtClean="0"/>
              <a:t> 문제 발생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외에도 잦은 동작으로 인해 모터 베어링이 풀리거나 깨지는 문제로 에러가 발생하거나 최근 코로나로 인하여 </a:t>
            </a:r>
            <a:r>
              <a:rPr lang="ko-KR" altLang="en-US" baseline="0" dirty="0" err="1" smtClean="0"/>
              <a:t>검사자들이</a:t>
            </a:r>
            <a:r>
              <a:rPr lang="ko-KR" altLang="en-US" baseline="0" dirty="0" smtClean="0"/>
              <a:t> 잦은 </a:t>
            </a:r>
            <a:r>
              <a:rPr lang="ko-KR" altLang="en-US" baseline="0" dirty="0" err="1" smtClean="0"/>
              <a:t>손소독제</a:t>
            </a:r>
            <a:r>
              <a:rPr lang="ko-KR" altLang="en-US" baseline="0" dirty="0" smtClean="0"/>
              <a:t> 사용으로 인해 바코드 부분이 지워지는 문제 발생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29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</a:t>
            </a:r>
            <a:r>
              <a:rPr lang="ko-KR" altLang="en-US" baseline="0" dirty="0" smtClean="0"/>
              <a:t> 바코드 인식 방식의 경우 </a:t>
            </a:r>
            <a:r>
              <a:rPr lang="ko-KR" altLang="en-US" dirty="0" smtClean="0"/>
              <a:t>가장 많이 나온 경우 하루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건 중 </a:t>
            </a:r>
            <a:r>
              <a:rPr lang="en-US" altLang="ko-KR" dirty="0" smtClean="0"/>
              <a:t>14</a:t>
            </a:r>
            <a:r>
              <a:rPr lang="ko-KR" altLang="en-US" dirty="0" smtClean="0"/>
              <a:t>건이 에러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인식 방식으로 변경하여 </a:t>
            </a:r>
            <a:r>
              <a:rPr lang="ko-KR" altLang="en-US" dirty="0" err="1" smtClean="0"/>
              <a:t>에러율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1%</a:t>
            </a:r>
            <a:r>
              <a:rPr lang="ko-KR" altLang="en-US" dirty="0" smtClean="0"/>
              <a:t>미만이 되도록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0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3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이미지 데이터 수집을 용이하게 하고 처리속도 및 비용적 측면을 확인 하기 위하여 </a:t>
            </a:r>
            <a:r>
              <a:rPr lang="ko-KR" altLang="en-US" dirty="0" err="1" smtClean="0"/>
              <a:t>기구부를</a:t>
            </a:r>
            <a:r>
              <a:rPr lang="ko-KR" altLang="en-US" dirty="0" smtClean="0"/>
              <a:t> 구성하였다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카메라의 경우 비용 </a:t>
            </a:r>
            <a:r>
              <a:rPr lang="en-US" altLang="ko-KR" baseline="0" dirty="0" smtClean="0"/>
              <a:t>30</a:t>
            </a:r>
            <a:r>
              <a:rPr lang="ko-KR" altLang="en-US" baseline="0" dirty="0" smtClean="0"/>
              <a:t>만원의 인텔리얼센스카메라를 사용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08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컨베이어 벨트의 인식 구간이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250mm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정도이기 때문에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 촬영 범위로 들어오고 이미지 캡처 후 나가는 시간을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목표치인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이내로 동작시키기 위하여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170mm/s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동작 수행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이내로 수행하기 위하여 최초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250mm/s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이송하였으나 캡처 시 이미지에 잔상이 생기는 문제로 인하여 속도를 감소 시킴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바코드 리딩 방식이 아닌 단순 이동 중 캡처 방식을 통해 동작 속도를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이내로 감소 시킬 수 있음을 확인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4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장비와 시리얼 통신을 통해 진입 센서에 인식 될 경우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500ms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딜레이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영상을 캡처 하고 지정한 폴더에 이미지 파일을 저장하도록 프로그램을 작성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장의 이미지 데이터를 얻는데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정도 소요됨을 확인하여 데이터 수집 시 시간적 단축을 할 수 있었음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615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수집한 데이터를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데이터와 </a:t>
            </a:r>
            <a:r>
              <a:rPr lang="en-US" altLang="ko-KR" dirty="0" smtClean="0"/>
              <a:t>Train</a:t>
            </a:r>
            <a:r>
              <a:rPr lang="ko-KR" altLang="en-US" dirty="0" smtClean="0"/>
              <a:t>데이터 폴더로 나누어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9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xmlns="" id="{2DCEA000-D289-4EF4-A734-FC6F45D2314B}"/>
              </a:ext>
            </a:extLst>
          </p:cNvPr>
          <p:cNvGrpSpPr/>
          <p:nvPr/>
        </p:nvGrpSpPr>
        <p:grpSpPr>
          <a:xfrm>
            <a:off x="72008" y="86118"/>
            <a:ext cx="9071992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 dirty="0" err="1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프로젝트」최종</a:t>
              </a:r>
              <a:r>
                <a:rPr lang="ko-KR" altLang="en-US" sz="2000" kern="0" dirty="0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발표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BFCAF9A-328B-48C6-8CA3-8371B22412AE}"/>
              </a:ext>
            </a:extLst>
          </p:cNvPr>
          <p:cNvSpPr/>
          <p:nvPr/>
        </p:nvSpPr>
        <p:spPr>
          <a:xfrm>
            <a:off x="215516" y="5517232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</a:t>
            </a: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12.  </a:t>
            </a: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lang="en-US" altLang="ko-KR" sz="2400" kern="0" dirty="0" smtClea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defTabSz="1330325" eaLnBrk="0" latinLnBrk="0" hangingPunct="0">
              <a:buSzPct val="100000"/>
              <a:defRPr/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</a:t>
            </a:r>
            <a:r>
              <a:rPr lang="ko-KR" altLang="en-US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</a:t>
            </a:r>
            <a:r>
              <a:rPr lang="ko-KR" altLang="en-US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웅</a:t>
            </a:r>
            <a:r>
              <a:rPr lang="ko-KR" altLang="en-US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2020254005)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348A6EF-FA5B-4986-B0E6-1FB988DF7F77}"/>
              </a:ext>
            </a:extLst>
          </p:cNvPr>
          <p:cNvSpPr/>
          <p:nvPr/>
        </p:nvSpPr>
        <p:spPr>
          <a:xfrm>
            <a:off x="547940" y="2708920"/>
            <a:ext cx="804812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채혈 튜브 영상 분류를 위한 환경 구축 및 </a:t>
            </a:r>
            <a:r>
              <a:rPr lang="ko-KR" altLang="en-US" sz="3400" kern="0" dirty="0" err="1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</a:t>
            </a:r>
            <a:r>
              <a:rPr lang="ko-KR" altLang="en-US" sz="3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 설계</a:t>
            </a:r>
            <a:endParaRPr lang="ko-KR" altLang="en-US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4</a:t>
            </a:r>
            <a:r>
              <a:rPr lang="en-US" altLang="ko-KR" sz="2000" b="1" dirty="0" smtClean="0">
                <a:latin typeface="+mn-ea"/>
              </a:rPr>
              <a:t>. </a:t>
            </a:r>
            <a:r>
              <a:rPr lang="en-US" altLang="ko-KR" sz="2000" b="1" dirty="0" err="1" smtClean="0">
                <a:latin typeface="+mn-ea"/>
              </a:rPr>
              <a:t>EfficientNet</a:t>
            </a:r>
            <a:r>
              <a:rPr lang="ko-KR" altLang="en-US" sz="2000" b="1" dirty="0" smtClean="0">
                <a:latin typeface="+mn-ea"/>
              </a:rPr>
              <a:t>을 사용한 </a:t>
            </a:r>
            <a:r>
              <a:rPr lang="ko-KR" altLang="en-US" sz="2000" b="1" dirty="0" err="1" smtClean="0">
                <a:latin typeface="+mn-ea"/>
              </a:rPr>
              <a:t>딥러닝</a:t>
            </a:r>
            <a:r>
              <a:rPr lang="ko-KR" altLang="en-US" sz="2000" b="1" dirty="0" smtClean="0">
                <a:latin typeface="+mn-ea"/>
              </a:rPr>
              <a:t> 모델 테스트 </a:t>
            </a:r>
            <a:r>
              <a:rPr lang="en-US" altLang="ko-KR" sz="2000" b="1" dirty="0" smtClean="0">
                <a:latin typeface="+mn-ea"/>
              </a:rPr>
              <a:t>- 1</a:t>
            </a:r>
            <a:r>
              <a:rPr lang="ko-KR" altLang="en-US" sz="2000" b="1" dirty="0" smtClean="0">
                <a:latin typeface="+mn-ea"/>
              </a:rPr>
              <a:t>차 테스트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en-US" altLang="ko-KR" sz="1600" i="1" dirty="0" err="1" smtClean="0">
                <a:solidFill>
                  <a:srgbClr val="0000FF"/>
                </a:solidFill>
                <a:latin typeface="+mn-ea"/>
              </a:rPr>
              <a:t>EfficientNet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기본 모델을 사용하여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딥러닝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모델 테스트를 진행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- 200 epoch, batch-size : 64,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최적화 함수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: Adam,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손실 함수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: </a:t>
            </a:r>
            <a:r>
              <a:rPr lang="en-US" altLang="ko-KR" sz="1600" i="1" dirty="0" err="1" smtClean="0">
                <a:solidFill>
                  <a:srgbClr val="0000FF"/>
                </a:solidFill>
                <a:latin typeface="+mn-ea"/>
              </a:rPr>
              <a:t>CrossEntropy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2216780"/>
            <a:ext cx="4240436" cy="2137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1" y="4354522"/>
            <a:ext cx="4991100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1" y="5597525"/>
            <a:ext cx="67722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7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5</a:t>
            </a:r>
            <a:r>
              <a:rPr lang="en-US" altLang="ko-KR" sz="2000" b="1" dirty="0" smtClean="0">
                <a:latin typeface="+mn-ea"/>
              </a:rPr>
              <a:t>. 1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  - Test Data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의 경우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45~50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회 </a:t>
            </a:r>
            <a:r>
              <a:rPr lang="ko-KR" altLang="en-US" sz="1400" i="1" dirty="0" err="1" smtClean="0">
                <a:solidFill>
                  <a:srgbClr val="0000FF"/>
                </a:solidFill>
                <a:latin typeface="+mn-ea"/>
              </a:rPr>
              <a:t>학습시부터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Loss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가 크게 감소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 - 85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번째 학습 </a:t>
            </a:r>
            <a:r>
              <a:rPr lang="ko-KR" altLang="en-US" sz="1400" i="1" dirty="0" err="1" smtClean="0">
                <a:solidFill>
                  <a:srgbClr val="0000FF"/>
                </a:solidFill>
                <a:latin typeface="+mn-ea"/>
              </a:rPr>
              <a:t>파라미터에서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Loss 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최소 확인</a:t>
            </a:r>
            <a:endParaRPr lang="en-US" altLang="ko-KR" sz="1400" i="1" dirty="0" smtClean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0" y="2564904"/>
            <a:ext cx="4920145" cy="36085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923678"/>
            <a:ext cx="2016224" cy="589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3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5</a:t>
            </a:r>
            <a:r>
              <a:rPr lang="en-US" altLang="ko-KR" sz="2000" b="1" dirty="0" smtClean="0">
                <a:latin typeface="+mn-ea"/>
              </a:rPr>
              <a:t>. 1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 - 85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번째 학습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Matrix 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분석 결과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type1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이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type6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와 제대로 분류되지 않아 총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240ea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중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11ea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가 제대로 분류 되지 않음</a:t>
            </a:r>
            <a:endParaRPr lang="en-US" altLang="ko-KR" sz="14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혼동 행렬을 통한 분류 성능 평가 결과 </a:t>
            </a:r>
            <a:r>
              <a:rPr lang="ko-KR" altLang="en-US" sz="1400" i="1" dirty="0" smtClean="0">
                <a:solidFill>
                  <a:srgbClr val="0000FF"/>
                </a:solidFill>
              </a:rPr>
              <a:t>정확도</a:t>
            </a:r>
            <a:r>
              <a:rPr lang="en-US" altLang="ko-KR" sz="1400" i="1" dirty="0">
                <a:solidFill>
                  <a:srgbClr val="0000FF"/>
                </a:solidFill>
              </a:rPr>
              <a:t>(Accuracy</a:t>
            </a:r>
            <a:r>
              <a:rPr lang="en-US" altLang="ko-KR" sz="1400" i="1" dirty="0" smtClean="0">
                <a:solidFill>
                  <a:srgbClr val="0000FF"/>
                </a:solidFill>
              </a:rPr>
              <a:t>)</a:t>
            </a:r>
            <a:r>
              <a:rPr lang="ko-KR" altLang="en-US" sz="1400" i="1" dirty="0" smtClean="0">
                <a:solidFill>
                  <a:srgbClr val="0000FF"/>
                </a:solidFill>
              </a:rPr>
              <a:t> </a:t>
            </a:r>
            <a:r>
              <a:rPr lang="en-US" altLang="ko-KR" sz="1400" i="1" dirty="0">
                <a:solidFill>
                  <a:srgbClr val="0000FF"/>
                </a:solidFill>
              </a:rPr>
              <a:t>95.4%, </a:t>
            </a:r>
            <a:r>
              <a:rPr lang="ko-KR" altLang="en-US" sz="1400" i="1" dirty="0">
                <a:solidFill>
                  <a:srgbClr val="0000FF"/>
                </a:solidFill>
              </a:rPr>
              <a:t>정밀도</a:t>
            </a:r>
            <a:r>
              <a:rPr lang="en-US" altLang="ko-KR" sz="1400" i="1" dirty="0">
                <a:solidFill>
                  <a:srgbClr val="0000FF"/>
                </a:solidFill>
              </a:rPr>
              <a:t>(Precision) 96.6%, </a:t>
            </a:r>
            <a:r>
              <a:rPr lang="ko-KR" altLang="en-US" sz="1400" i="1" dirty="0" err="1">
                <a:solidFill>
                  <a:srgbClr val="0000FF"/>
                </a:solidFill>
              </a:rPr>
              <a:t>재현율</a:t>
            </a:r>
            <a:r>
              <a:rPr lang="en-US" altLang="ko-KR" sz="1400" i="1" dirty="0">
                <a:solidFill>
                  <a:srgbClr val="0000FF"/>
                </a:solidFill>
              </a:rPr>
              <a:t>(Recall) 95.4%</a:t>
            </a:r>
          </a:p>
          <a:p>
            <a:pPr>
              <a:lnSpc>
                <a:spcPts val="2300"/>
              </a:lnSpc>
            </a:pPr>
            <a:endParaRPr lang="en-US" altLang="ko-KR" sz="14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4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23880"/>
            <a:ext cx="667646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3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5</a:t>
            </a:r>
            <a:r>
              <a:rPr lang="en-US" altLang="ko-KR" sz="2000" b="1" dirty="0" smtClean="0">
                <a:latin typeface="+mn-ea"/>
              </a:rPr>
              <a:t>. 1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문제 확인 결과 육안상으로도 쉽게 구분 되지 않은 비슷한 유형의 튜브 이미지</a:t>
            </a:r>
            <a:endParaRPr lang="en-US" altLang="ko-KR" sz="14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2276872"/>
            <a:ext cx="2208245" cy="1656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2276872"/>
            <a:ext cx="2208245" cy="16561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823" y="2276872"/>
            <a:ext cx="2208245" cy="1656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9552" y="396434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Type1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59797" y="632046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Type6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0" y="4521037"/>
            <a:ext cx="2208245" cy="16561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6" y="4493905"/>
            <a:ext cx="2243301" cy="16824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74" y="4493487"/>
            <a:ext cx="2243301" cy="16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9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6</a:t>
            </a:r>
            <a:r>
              <a:rPr lang="en-US" altLang="ko-KR" sz="2000" b="1" dirty="0" smtClean="0">
                <a:latin typeface="+mn-ea"/>
              </a:rPr>
              <a:t>. </a:t>
            </a:r>
            <a:r>
              <a:rPr lang="ko-KR" altLang="en-US" sz="2000" b="1" dirty="0" smtClean="0">
                <a:latin typeface="+mn-ea"/>
              </a:rPr>
              <a:t>추가 데이터 수집 후 모델 성능 재확인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Train data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기존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70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장에서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500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 이상으로 변경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,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Test data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기존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30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장에서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80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장으로 변경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- 1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차 실험 결과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epoch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이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100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미만일 시에도 충분히 학습 가능할 것으로 예상하여 학습시간 감소를 위하여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100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학습으로 변경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540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7</a:t>
            </a:r>
            <a:r>
              <a:rPr lang="en-US" altLang="ko-KR" sz="2000" b="1" dirty="0" smtClean="0">
                <a:latin typeface="+mn-ea"/>
              </a:rPr>
              <a:t>. 2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</a:p>
          <a:p>
            <a:pPr>
              <a:lnSpc>
                <a:spcPts val="2300"/>
              </a:lnSpc>
            </a:pP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Train Data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경우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학습 시부터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가 크게 감소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Matrix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분석 결과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학습 시에도 제대로 분류 됨을 확인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228" y="1001394"/>
            <a:ext cx="2771775" cy="36048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5" y="5034609"/>
            <a:ext cx="6095169" cy="16630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6" y="2176289"/>
            <a:ext cx="5568217" cy="26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7</a:t>
            </a:r>
            <a:r>
              <a:rPr lang="en-US" altLang="ko-KR" sz="2000" b="1" dirty="0" smtClean="0">
                <a:latin typeface="+mn-ea"/>
              </a:rPr>
              <a:t>. 2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Test Data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경우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학습시부터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가 크게 감소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- 45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번째 학습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파라미터에서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최소 확인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Matrix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분석 결과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차 테스트에서 문제가 발생한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type1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과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type6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분류 오차가 크게 감소함을 확인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9572"/>
          <a:stretch/>
        </p:blipFill>
        <p:spPr>
          <a:xfrm>
            <a:off x="4354637" y="3140968"/>
            <a:ext cx="4824536" cy="17365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7" y="2806686"/>
            <a:ext cx="4027647" cy="290175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90158"/>
              </p:ext>
            </p:extLst>
          </p:nvPr>
        </p:nvGraphicFramePr>
        <p:xfrm>
          <a:off x="4455368" y="4984831"/>
          <a:ext cx="455644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816">
                  <a:extLst>
                    <a:ext uri="{9D8B030D-6E8A-4147-A177-3AD203B41FA5}">
                      <a16:colId xmlns:a16="http://schemas.microsoft.com/office/drawing/2014/main" xmlns="" val="2351635213"/>
                    </a:ext>
                  </a:extLst>
                </a:gridCol>
                <a:gridCol w="1518816">
                  <a:extLst>
                    <a:ext uri="{9D8B030D-6E8A-4147-A177-3AD203B41FA5}">
                      <a16:colId xmlns:a16="http://schemas.microsoft.com/office/drawing/2014/main" xmlns="" val="2052178410"/>
                    </a:ext>
                  </a:extLst>
                </a:gridCol>
                <a:gridCol w="1518816">
                  <a:extLst>
                    <a:ext uri="{9D8B030D-6E8A-4147-A177-3AD203B41FA5}">
                      <a16:colId xmlns:a16="http://schemas.microsoft.com/office/drawing/2014/main" xmlns="" val="3673033576"/>
                    </a:ext>
                  </a:extLst>
                </a:gridCol>
              </a:tblGrid>
              <a:tr h="3106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 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테스트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테스트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2231539"/>
                  </a:ext>
                </a:extLst>
              </a:tr>
              <a:tr h="3106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정확도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95.4%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99.8%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5970189"/>
                  </a:ext>
                </a:extLst>
              </a:tr>
              <a:tr h="3106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정밀도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96.6%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99.8%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3544437"/>
                  </a:ext>
                </a:extLst>
              </a:tr>
              <a:tr h="3106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재현율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95.4%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99.8%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7760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46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요약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1</a:t>
            </a:r>
            <a:r>
              <a:rPr lang="en-US" altLang="ko-KR" sz="2000" b="1" dirty="0" smtClean="0">
                <a:latin typeface="+mn-ea"/>
              </a:rPr>
              <a:t>. </a:t>
            </a:r>
            <a:r>
              <a:rPr lang="ko-KR" altLang="en-US" sz="2000" b="1" dirty="0" smtClean="0">
                <a:latin typeface="+mn-ea"/>
              </a:rPr>
              <a:t>프로세스 단순화를 통한 동작 시간 감소 확인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기존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2.5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초 동작을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1.5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초로 감소 시킬 수 있음을 확인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고속으로 혈액 튜브가 카메라 통과시 잔상 등으로 인하여 이미지 데이터가 부정확함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카메라 성능 변경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노출 값 조정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조명 사용 등으로 고속 환경에서 정확한 이미지 데이터를 수집할 경우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초 이내로 성능 개선이 가능할 것으로 예상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912" y="2769132"/>
            <a:ext cx="8844073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2. </a:t>
            </a:r>
            <a:r>
              <a:rPr lang="ko-KR" altLang="en-US" sz="2000" b="1" dirty="0">
                <a:latin typeface="+mn-ea"/>
              </a:rPr>
              <a:t>충분한 데이터가 확보될 경우 딥 러닝을 통하여 정확한 튜브 분류 가능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기존 바코드 리딩 방식에서의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정확성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95.4%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에서 딥 러닝 모델을 통하여 분류 시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99.8%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정확성을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확인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충분한 이미지 데이터 확보가 필요하고 이미지 데이터를 빠르게 수집하기 위한 환경 또한 중요함을 확인함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6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014184"/>
              </p:ext>
            </p:extLst>
          </p:nvPr>
        </p:nvGraphicFramePr>
        <p:xfrm>
          <a:off x="1043608" y="4725144"/>
          <a:ext cx="645603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013">
                  <a:extLst>
                    <a:ext uri="{9D8B030D-6E8A-4147-A177-3AD203B41FA5}">
                      <a16:colId xmlns:a16="http://schemas.microsoft.com/office/drawing/2014/main" xmlns="" val="2305962070"/>
                    </a:ext>
                  </a:extLst>
                </a:gridCol>
                <a:gridCol w="2152013">
                  <a:extLst>
                    <a:ext uri="{9D8B030D-6E8A-4147-A177-3AD203B41FA5}">
                      <a16:colId xmlns:a16="http://schemas.microsoft.com/office/drawing/2014/main" xmlns="" val="592470236"/>
                    </a:ext>
                  </a:extLst>
                </a:gridCol>
                <a:gridCol w="2152013">
                  <a:extLst>
                    <a:ext uri="{9D8B030D-6E8A-4147-A177-3AD203B41FA5}">
                      <a16:colId xmlns:a16="http://schemas.microsoft.com/office/drawing/2014/main" xmlns="" val="42354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 지표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504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분류 정확성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99%</a:t>
                      </a:r>
                      <a:r>
                        <a:rPr lang="ko-KR" altLang="en-US" dirty="0" smtClean="0"/>
                        <a:t>이상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99.8%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563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인식 처리 시간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1.5s</a:t>
                      </a:r>
                      <a:r>
                        <a:rPr lang="en-US" altLang="ko-KR" baseline="0" dirty="0" smtClean="0"/>
                        <a:t> / 1EA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1.5s</a:t>
                      </a:r>
                      <a:r>
                        <a:rPr lang="en-US" altLang="ko-KR" baseline="0" dirty="0" smtClean="0"/>
                        <a:t> / 1EA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60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구성 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</a:t>
                      </a:r>
                      <a:r>
                        <a:rPr lang="ko-KR" altLang="en-US" dirty="0" smtClean="0"/>
                        <a:t>만원 이하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30</a:t>
                      </a:r>
                      <a:r>
                        <a:rPr lang="ko-KR" altLang="en-US" dirty="0" smtClean="0"/>
                        <a:t>만원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1544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87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연구의 의의 및 고찰</a:t>
            </a:r>
            <a:endParaRPr lang="ko-KR" altLang="en-US" sz="1400" i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451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연구의 의의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검사 담당자가 육안으로 분류하기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어려운 형태의 혈액 튜브 또한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딥러닝을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통해 정확한 분류가 가능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이미지 인식 방식 변경을 통해 처리 시간 감소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비용 감소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및 에러 상황 발생 시 촬영 된 이미지를 통해 문제를 확인 할 수 있어 유지 보수 및 에러 상황 대처에 장점을 가질 수 있음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진단검사분야에서 모든 검사 파트에 혈액 튜브가 사용되므로 향 후 다양한 신제품 개발에 이미지 처리 방식 활용 가능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빠르고 신뢰성 있는 검사를 통해 환자와 병원 모두에게 이점을 줄 수 있을 것으로 예상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연구의 한계점 및 추가 연구 계획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분류 장비가 아닌 검사 장비의 경우 튜브 이미지에서 바코드 영역을 추출하여 바코드를 인식하는 기술이 필요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분자 세포 검사 시 혈액 플레이트 용기의 이미지를 통해 이상 유무 검사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실제 현장 적용을 위하여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C++, C#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등 타 프로그래밍 언어에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딥러닝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모델을 적용하여 프로그램 구현 기술 필요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57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</a:t>
            </a:r>
            <a:r>
              <a:rPr lang="ko-KR" altLang="en-US" sz="2000" b="1" dirty="0" smtClean="0">
                <a:latin typeface="+mn-ea"/>
              </a:rPr>
              <a:t>배경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en-US" altLang="ko-KR" sz="1600" dirty="0" smtClean="0">
                <a:latin typeface="+mn-ea"/>
              </a:rPr>
              <a:t>- </a:t>
            </a:r>
            <a:r>
              <a:rPr lang="ko-KR" altLang="en-US" sz="1600" dirty="0" smtClean="0">
                <a:latin typeface="+mn-ea"/>
              </a:rPr>
              <a:t>혈액 진단검사의 가장 기본 단위인 혈액 튜브의 이미지 분류</a:t>
            </a:r>
            <a:endParaRPr lang="en-US" altLang="ko-KR" sz="1600" dirty="0" smtClean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1939586"/>
            <a:ext cx="7800465" cy="4745452"/>
            <a:chOff x="0" y="1249505"/>
            <a:chExt cx="7808254" cy="527557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9505"/>
              <a:ext cx="7808254" cy="5275577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/>
            <p:nvPr/>
          </p:nvCxnSpPr>
          <p:spPr>
            <a:xfrm flipV="1">
              <a:off x="4803316" y="4082602"/>
              <a:ext cx="618689" cy="42500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5623900" y="3503054"/>
              <a:ext cx="1" cy="5967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3563025" y="3007854"/>
              <a:ext cx="44888" cy="495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2285870" y="3059369"/>
              <a:ext cx="44888" cy="495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1330687" y="2811768"/>
              <a:ext cx="44888" cy="495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2011121" y="1550138"/>
              <a:ext cx="44888" cy="495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 flipV="1">
              <a:off x="4971245" y="3059367"/>
              <a:ext cx="633525" cy="3491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채혈관 (blood collection tubes, 진공채혈관) 종류와 용도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97792"/>
            <a:ext cx="2404175" cy="19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67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기존 </a:t>
            </a:r>
            <a:r>
              <a:rPr lang="ko-KR" altLang="en-US" sz="2000" b="1" dirty="0">
                <a:latin typeface="+mn-ea"/>
              </a:rPr>
              <a:t>기술의 문제점 및 </a:t>
            </a:r>
            <a:r>
              <a:rPr lang="ko-KR" altLang="en-US" sz="2000" b="1" dirty="0" smtClean="0">
                <a:latin typeface="+mn-ea"/>
              </a:rPr>
              <a:t>필요성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기존장비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8086" y="1514914"/>
            <a:ext cx="6361906" cy="35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4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기존 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latin typeface="+mn-ea"/>
              </a:rPr>
              <a:t> 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38872" y="2352113"/>
            <a:ext cx="4776128" cy="2332293"/>
            <a:chOff x="299928" y="1512981"/>
            <a:chExt cx="5678438" cy="26003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8" y="1512981"/>
              <a:ext cx="5678438" cy="2600325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971600" y="1700808"/>
              <a:ext cx="45156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043608" y="2852936"/>
              <a:ext cx="45156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043608" y="4108742"/>
              <a:ext cx="45156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38872" y="4852872"/>
            <a:ext cx="4757340" cy="1107889"/>
            <a:chOff x="291940" y="4681649"/>
            <a:chExt cx="5686425" cy="129540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940" y="4681649"/>
              <a:ext cx="5686425" cy="1295400"/>
            </a:xfrm>
            <a:prstGeom prst="rect">
              <a:avLst/>
            </a:prstGeom>
          </p:spPr>
        </p:pic>
        <p:cxnSp>
          <p:nvCxnSpPr>
            <p:cNvPr id="21" name="직선 연결선 20"/>
            <p:cNvCxnSpPr/>
            <p:nvPr/>
          </p:nvCxnSpPr>
          <p:spPr>
            <a:xfrm>
              <a:off x="1259632" y="5301208"/>
              <a:ext cx="44436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187624" y="5733256"/>
              <a:ext cx="45156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5724128" y="292494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하루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건 중 </a:t>
            </a:r>
            <a:r>
              <a:rPr lang="en-US" altLang="ko-KR" dirty="0" smtClean="0"/>
              <a:t>14</a:t>
            </a:r>
            <a:r>
              <a:rPr lang="ko-KR" altLang="en-US" dirty="0" smtClean="0"/>
              <a:t>건의 문제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0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</a:t>
            </a:r>
            <a:r>
              <a:rPr lang="ko-KR" altLang="en-US" sz="2000" b="1" dirty="0" smtClean="0">
                <a:latin typeface="+mn-ea"/>
              </a:rPr>
              <a:t>목표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en-US" altLang="ko-KR" sz="1600" dirty="0" smtClean="0">
                <a:latin typeface="+mn-ea"/>
              </a:rPr>
              <a:t>  </a:t>
            </a:r>
            <a:r>
              <a:rPr lang="ko-KR" altLang="en-US" sz="1600" dirty="0" smtClean="0">
                <a:latin typeface="+mn-ea"/>
              </a:rPr>
              <a:t>컨베이어 </a:t>
            </a:r>
            <a:r>
              <a:rPr lang="ko-KR" altLang="en-US" sz="1600" dirty="0">
                <a:latin typeface="+mn-ea"/>
              </a:rPr>
              <a:t>벨트에 이송 중인 혈액 튜브 이미지를 통해 파트 </a:t>
            </a:r>
            <a:r>
              <a:rPr lang="ko-KR" altLang="en-US" sz="1600" dirty="0" smtClean="0">
                <a:latin typeface="+mn-ea"/>
              </a:rPr>
              <a:t>분류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latin typeface="+mn-ea"/>
              </a:rPr>
              <a:t>  </a:t>
            </a:r>
          </a:p>
          <a:p>
            <a:pPr marL="285750" indent="-285750">
              <a:lnSpc>
                <a:spcPts val="2300"/>
              </a:lnSpc>
              <a:buFontTx/>
              <a:buChar char="-"/>
            </a:pPr>
            <a:r>
              <a:rPr lang="ko-KR" altLang="en-US" sz="1600" dirty="0" smtClean="0">
                <a:latin typeface="+mn-ea"/>
              </a:rPr>
              <a:t>장비 동작 프로세스 단순화를 통한 개발 비용 감소 및 유지보수 용이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lnSpc>
                <a:spcPts val="2300"/>
              </a:lnSpc>
              <a:buFontTx/>
              <a:buChar char="-"/>
            </a:pP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ts val="2300"/>
              </a:lnSpc>
              <a:buFontTx/>
              <a:buChar char="-"/>
            </a:pPr>
            <a:r>
              <a:rPr lang="ko-KR" altLang="en-US" sz="1600" dirty="0" smtClean="0">
                <a:latin typeface="+mn-ea"/>
              </a:rPr>
              <a:t>처리속도의 </a:t>
            </a:r>
            <a:r>
              <a:rPr lang="ko-KR" altLang="en-US" sz="1600" dirty="0">
                <a:latin typeface="+mn-ea"/>
              </a:rPr>
              <a:t>향상</a:t>
            </a:r>
            <a:endParaRPr lang="ko-KR" altLang="en-US" sz="1600" dirty="0" smtClean="0">
              <a:latin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69794"/>
              </p:ext>
            </p:extLst>
          </p:nvPr>
        </p:nvGraphicFramePr>
        <p:xfrm>
          <a:off x="899592" y="4077072"/>
          <a:ext cx="645603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013">
                  <a:extLst>
                    <a:ext uri="{9D8B030D-6E8A-4147-A177-3AD203B41FA5}">
                      <a16:colId xmlns:a16="http://schemas.microsoft.com/office/drawing/2014/main" xmlns="" val="2305962070"/>
                    </a:ext>
                  </a:extLst>
                </a:gridCol>
                <a:gridCol w="2152013">
                  <a:extLst>
                    <a:ext uri="{9D8B030D-6E8A-4147-A177-3AD203B41FA5}">
                      <a16:colId xmlns:a16="http://schemas.microsoft.com/office/drawing/2014/main" xmlns="" val="592470236"/>
                    </a:ext>
                  </a:extLst>
                </a:gridCol>
                <a:gridCol w="2152013">
                  <a:extLst>
                    <a:ext uri="{9D8B030D-6E8A-4147-A177-3AD203B41FA5}">
                      <a16:colId xmlns:a16="http://schemas.microsoft.com/office/drawing/2014/main" xmlns="" val="42354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 지표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현재 수준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504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분류 정확성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95.4%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99%</a:t>
                      </a:r>
                      <a:r>
                        <a:rPr lang="ko-KR" altLang="en-US" dirty="0" smtClean="0"/>
                        <a:t>이상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563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인식 처리 시간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2.5s</a:t>
                      </a:r>
                      <a:r>
                        <a:rPr lang="en-US" altLang="ko-KR" baseline="0" dirty="0" smtClean="0"/>
                        <a:t> / 1EA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1.5s</a:t>
                      </a:r>
                      <a:r>
                        <a:rPr lang="en-US" altLang="ko-KR" baseline="0" dirty="0" smtClean="0"/>
                        <a:t> / 1EA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60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구성 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300</a:t>
                      </a:r>
                      <a:r>
                        <a:rPr lang="ko-KR" altLang="en-US" dirty="0" smtClean="0"/>
                        <a:t>만원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</a:t>
                      </a:r>
                      <a:r>
                        <a:rPr lang="ko-KR" altLang="en-US" dirty="0" smtClean="0"/>
                        <a:t>만원 이하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1544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2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진행 내용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3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테스트 데이터 수집을 위한 </a:t>
            </a:r>
            <a:r>
              <a:rPr lang="en-US" altLang="ko-KR" sz="2000" b="1" dirty="0" smtClean="0">
                <a:latin typeface="+mn-ea"/>
              </a:rPr>
              <a:t>Firmware</a:t>
            </a:r>
            <a:r>
              <a:rPr lang="ko-KR" altLang="en-US" sz="2000" b="1" dirty="0" smtClean="0">
                <a:latin typeface="+mn-ea"/>
              </a:rPr>
              <a:t> 개발 및 </a:t>
            </a:r>
            <a:r>
              <a:rPr lang="ko-KR" altLang="en-US" sz="2000" b="1" dirty="0" err="1" smtClean="0">
                <a:latin typeface="+mn-ea"/>
              </a:rPr>
              <a:t>기구부</a:t>
            </a:r>
            <a:r>
              <a:rPr lang="ko-KR" altLang="en-US" sz="2000" b="1" dirty="0" smtClean="0">
                <a:latin typeface="+mn-ea"/>
              </a:rPr>
              <a:t> 구성</a:t>
            </a:r>
            <a:endParaRPr lang="en-US" altLang="ko-KR" sz="2000" b="1" dirty="0" smtClean="0">
              <a:latin typeface="+mn-ea"/>
            </a:endParaRPr>
          </a:p>
          <a:p>
            <a:pPr marL="457200" indent="-457200">
              <a:lnSpc>
                <a:spcPts val="2300"/>
              </a:lnSpc>
              <a:buAutoNum type="arabicPeriod"/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많은 양의 이미지 테스트 데이터를 수집하는데 시간 절약을 위함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실제 분류 환경과 비슷한 테스트 데이터를 얻기 위함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30638" r="44195"/>
          <a:stretch/>
        </p:blipFill>
        <p:spPr>
          <a:xfrm>
            <a:off x="2987824" y="2399771"/>
            <a:ext cx="3240360" cy="2749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0C9DC74-D943-49FF-896F-B80D4330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869160"/>
            <a:ext cx="1851706" cy="1708039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20" idx="0"/>
          </p:cNvCxnSpPr>
          <p:nvPr/>
        </p:nvCxnSpPr>
        <p:spPr>
          <a:xfrm rot="5400000" flipH="1" flipV="1">
            <a:off x="2154607" y="3747910"/>
            <a:ext cx="792088" cy="145041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rot="5400000" flipH="1" flipV="1">
            <a:off x="3327214" y="4612153"/>
            <a:ext cx="1790121" cy="4319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49888" y="3740193"/>
            <a:ext cx="91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투입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2373" y="5805264"/>
            <a:ext cx="130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(2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센서 인식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V="1">
            <a:off x="5035479" y="4324524"/>
            <a:ext cx="2030908" cy="93057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18403" y="5805264"/>
            <a:ext cx="119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촬영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264188" y="2216781"/>
            <a:ext cx="849846" cy="4624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92468" y="2480654"/>
            <a:ext cx="119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(4)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배출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3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진행 내용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3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테스트 데이터 수집을 위한 </a:t>
            </a:r>
            <a:r>
              <a:rPr lang="en-US" altLang="ko-KR" sz="2000" b="1" dirty="0" smtClean="0">
                <a:latin typeface="+mn-ea"/>
              </a:rPr>
              <a:t>Firmware</a:t>
            </a:r>
            <a:r>
              <a:rPr lang="ko-KR" altLang="en-US" sz="2000" b="1" dirty="0" smtClean="0">
                <a:latin typeface="+mn-ea"/>
              </a:rPr>
              <a:t> 개발 및 </a:t>
            </a:r>
            <a:r>
              <a:rPr lang="ko-KR" altLang="en-US" sz="2000" b="1" dirty="0" err="1" smtClean="0">
                <a:latin typeface="+mn-ea"/>
              </a:rPr>
              <a:t>기구부</a:t>
            </a:r>
            <a:r>
              <a:rPr lang="ko-KR" altLang="en-US" sz="2000" b="1" dirty="0" smtClean="0">
                <a:latin typeface="+mn-ea"/>
              </a:rPr>
              <a:t> 구성</a:t>
            </a:r>
            <a:endParaRPr lang="en-US" altLang="ko-KR" sz="2000" b="1" dirty="0" smtClean="0">
              <a:latin typeface="+mn-ea"/>
            </a:endParaRPr>
          </a:p>
        </p:txBody>
      </p:sp>
      <p:pic>
        <p:nvPicPr>
          <p:cNvPr id="2" name="20211117_1759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0087" y="1659152"/>
            <a:ext cx="6858809" cy="38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진행 내용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2. </a:t>
            </a:r>
            <a:r>
              <a:rPr lang="ko-KR" altLang="en-US" sz="2000" b="1" dirty="0" smtClean="0">
                <a:latin typeface="+mn-ea"/>
              </a:rPr>
              <a:t>테스트 데이터 수집을 위한 </a:t>
            </a:r>
            <a:r>
              <a:rPr lang="en-US" altLang="ko-KR" sz="2000" b="1" dirty="0" smtClean="0">
                <a:latin typeface="+mn-ea"/>
              </a:rPr>
              <a:t>Software </a:t>
            </a:r>
            <a:r>
              <a:rPr lang="ko-KR" altLang="en-US" sz="2000" b="1" dirty="0" smtClean="0">
                <a:latin typeface="+mn-ea"/>
              </a:rPr>
              <a:t>개발</a:t>
            </a:r>
            <a:endParaRPr lang="en-US" altLang="ko-KR" sz="2000" b="1" dirty="0" smtClean="0">
              <a:latin typeface="+mn-ea"/>
            </a:endParaRPr>
          </a:p>
        </p:txBody>
      </p:sp>
      <p:pic>
        <p:nvPicPr>
          <p:cNvPr id="3" name="소프트웨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1673351"/>
            <a:ext cx="6966020" cy="39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8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3</a:t>
            </a:r>
            <a:r>
              <a:rPr lang="en-US" altLang="ko-KR" sz="2000" b="1" dirty="0" smtClean="0">
                <a:latin typeface="+mn-ea"/>
              </a:rPr>
              <a:t>. </a:t>
            </a:r>
            <a:r>
              <a:rPr lang="ko-KR" altLang="en-US" sz="2000" b="1" dirty="0" smtClean="0">
                <a:latin typeface="+mn-ea"/>
              </a:rPr>
              <a:t>수집 데이터 분류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  </a:t>
            </a:r>
            <a:endParaRPr lang="en-US" altLang="ko-KR" sz="2000" b="1" i="1" dirty="0" smtClean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ts val="2300"/>
              </a:lnSpc>
              <a:buFontTx/>
              <a:buChar char="-"/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1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차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: Test Data  -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3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0, Train Data –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70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-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2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차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: Test Data  -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80, Train Data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–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500 ~ 600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9" y="2308382"/>
            <a:ext cx="2304256" cy="2073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4" y="4503700"/>
            <a:ext cx="2389168" cy="20513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69" y="2200992"/>
            <a:ext cx="1912332" cy="14342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6" y="2664672"/>
            <a:ext cx="2075820" cy="15568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1" y="2141024"/>
            <a:ext cx="2072245" cy="15541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69" y="3829062"/>
            <a:ext cx="1935604" cy="14517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6" y="4503700"/>
            <a:ext cx="2075820" cy="15568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107" y="3829062"/>
            <a:ext cx="2094720" cy="157104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31" y="5400102"/>
            <a:ext cx="1917370" cy="14380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1" y="5482512"/>
            <a:ext cx="2069635" cy="13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http://purl.org/dc/dcmitype/"/>
    <ds:schemaRef ds:uri="http://purl.org/dc/elements/1.1/"/>
    <ds:schemaRef ds:uri="http://www.w3.org/XML/1998/namespace"/>
    <ds:schemaRef ds:uri="df922d41-91bf-45f8-8b2c-e1591bc010d5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6676</TotalTime>
  <Words>1235</Words>
  <Application>Microsoft Office PowerPoint</Application>
  <PresentationFormat>화면 슬라이드 쇼(4:3)</PresentationFormat>
  <Paragraphs>167</Paragraphs>
  <Slides>19</Slides>
  <Notes>9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HY견고딕</vt:lpstr>
      <vt:lpstr>HY헤드라인M</vt:lpstr>
      <vt:lpstr>맑은 고딕</vt:lpstr>
      <vt:lpstr>문체부 제목 돋음체</vt:lpstr>
      <vt:lpstr>바른돋움 3</vt:lpstr>
      <vt:lpstr>-윤고딕330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Microsoft 계정</cp:lastModifiedBy>
  <cp:revision>414</cp:revision>
  <cp:lastPrinted>2019-09-16T00:28:29Z</cp:lastPrinted>
  <dcterms:created xsi:type="dcterms:W3CDTF">2017-03-29T07:13:25Z</dcterms:created>
  <dcterms:modified xsi:type="dcterms:W3CDTF">2021-12-09T08:02:55Z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